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349" r:id="rId2"/>
    <p:sldId id="325" r:id="rId3"/>
    <p:sldId id="376" r:id="rId4"/>
    <p:sldId id="373" r:id="rId5"/>
    <p:sldId id="374" r:id="rId6"/>
    <p:sldId id="375" r:id="rId7"/>
    <p:sldId id="383" r:id="rId8"/>
    <p:sldId id="382" r:id="rId9"/>
    <p:sldId id="379" r:id="rId10"/>
    <p:sldId id="380" r:id="rId11"/>
  </p:sldIdLst>
  <p:sldSz cx="9144000" cy="6858000" type="screen4x3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vers" id="{6C807DBC-8C92-7C42-84D5-1C59FCFB9E44}">
          <p14:sldIdLst>
            <p14:sldId id="349"/>
            <p14:sldId id="325"/>
            <p14:sldId id="376"/>
            <p14:sldId id="373"/>
            <p14:sldId id="374"/>
            <p14:sldId id="375"/>
            <p14:sldId id="383"/>
            <p14:sldId id="382"/>
            <p14:sldId id="379"/>
          </p14:sldIdLst>
        </p14:section>
        <p14:section name="Pages" id="{66EC97C3-BC0F-9648-AAE8-BA458CD38442}">
          <p14:sldIdLst>
            <p14:sldId id="38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204">
          <p15:clr>
            <a:srgbClr val="A4A3A4"/>
          </p15:clr>
        </p15:guide>
        <p15:guide id="2" pos="336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EMILY DIMENT (DHC)" initials="ED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891EE"/>
    <a:srgbClr val="0079C2"/>
    <a:srgbClr val="000000"/>
    <a:srgbClr val="90E462"/>
    <a:srgbClr val="ABEC9C"/>
    <a:srgbClr val="A9A673"/>
    <a:srgbClr val="BFBFBF"/>
    <a:srgbClr val="969696"/>
    <a:srgbClr val="FD5D68"/>
    <a:srgbClr val="F4DB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85613" autoAdjust="0"/>
  </p:normalViewPr>
  <p:slideViewPr>
    <p:cSldViewPr snapToGrid="0" snapToObjects="1">
      <p:cViewPr varScale="1">
        <p:scale>
          <a:sx n="67" d="100"/>
          <a:sy n="67" d="100"/>
        </p:scale>
        <p:origin x="1556" y="52"/>
      </p:cViewPr>
      <p:guideLst>
        <p:guide orient="horz" pos="1204"/>
        <p:guide pos="33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5D58F7-3859-43B1-91D3-94ABC3BFE529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A92001-75E0-4C1B-BF79-66F5803D92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516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92001-75E0-4C1B-BF79-66F5803D9259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238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497598" y="780385"/>
            <a:ext cx="8148804" cy="10066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497598" y="6335581"/>
            <a:ext cx="8148804" cy="10066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458341" y="378948"/>
            <a:ext cx="8397472" cy="353302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sz="2800" b="1" kern="100" dirty="0">
                <a:solidFill>
                  <a:schemeClr val="accent3"/>
                </a:solidFill>
                <a:latin typeface="+mn-lt"/>
                <a:cs typeface="Arial" panose="020B0604020202020204" pitchFamily="34" charset="0"/>
              </a:rPr>
              <a:t>Title</a:t>
            </a:r>
          </a:p>
        </p:txBody>
      </p:sp>
      <p:pic>
        <p:nvPicPr>
          <p:cNvPr id="9" name="Picture 2" descr="N:\OD, Participation &amp; Communications\Communications\Printed Materials\Logo_Icons\Logos\NEW logo\Dorset HealthCare University NHS Foundation Trust CMYK BLU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610" y="832"/>
            <a:ext cx="2020389" cy="1283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8439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385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180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75216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368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683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75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497598" y="780385"/>
            <a:ext cx="8148804" cy="10066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497598" y="6335581"/>
            <a:ext cx="8148804" cy="10066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5747"/>
          </a:xfrm>
        </p:spPr>
        <p:txBody>
          <a:bodyPr>
            <a:noAutofit/>
          </a:bodyPr>
          <a:lstStyle>
            <a:lvl1pPr algn="l">
              <a:defRPr sz="2600" b="1">
                <a:solidFill>
                  <a:schemeClr val="accent3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pic>
        <p:nvPicPr>
          <p:cNvPr id="8" name="Picture 2" descr="N:\OD, Participation &amp; Communications\Communications\Printed Materials\Logo_Icons\Logos\NEW logo\Dorset HealthCare University NHS Foundation Trust CMYK BLU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610" y="832"/>
            <a:ext cx="2020389" cy="1283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4972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91891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77473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252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189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uk/url?sa=i&amp;rct=j&amp;q=&amp;esrc=s&amp;source=images&amp;cd=&amp;cad=rja&amp;uact=8&amp;ved=0ahUKEwjh7dqD6_jRAhWBlBQKHd6kCfEQjRwIBw&amp;url=http://combiboilersleeds.com/keywords/welcome-1.html&amp;bvm=bv.146094739,d.d24&amp;psig=AFQjCNF-I97G04dm-jPqMOEQxyFp6JET3Q&amp;ust=1486379962123673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orsethealthcare.nhs.uk/school-nursing" TargetMode="Externa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vimeo.com/756835583/c959086cdb" TargetMode="Externa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Image result for welcome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53975" y="-661988"/>
            <a:ext cx="3305175" cy="138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4" descr="Image result for welcome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06375" y="-509588"/>
            <a:ext cx="3305175" cy="138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" y="1154113"/>
            <a:ext cx="7600950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5747"/>
          </a:xfrm>
        </p:spPr>
        <p:txBody>
          <a:bodyPr/>
          <a:lstStyle/>
          <a:p>
            <a:r>
              <a:rPr lang="en-GB" dirty="0"/>
              <a:t>CYP PUBLIC HEALTH SERVICE – SCHOOL NURSING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733" y="3318934"/>
            <a:ext cx="4826000" cy="2498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318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ROLE</a:t>
            </a:r>
          </a:p>
        </p:txBody>
      </p:sp>
      <p:sp>
        <p:nvSpPr>
          <p:cNvPr id="3" name="Rectangle 2"/>
          <p:cNvSpPr/>
          <p:nvPr/>
        </p:nvSpPr>
        <p:spPr>
          <a:xfrm>
            <a:off x="3898900" y="1097845"/>
            <a:ext cx="4627033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School Nursing 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works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across Education and Health, providing a link between the school, home and the community. Our aims are;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 promote the health and wellbeing of all children and young people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 work with families and young people from five to nineteen years of 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 work with one school or a group of schools depending on an identified need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 work together with other Health Services, Education, Social Care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 Voluntary Agencies to give children and young people the support they need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" y="2222500"/>
            <a:ext cx="3149600" cy="287940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57200" y="5317067"/>
            <a:ext cx="83989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NOTE POST THE COVID-19 PANDEMIC THERE MAY BE LONGER WAITING LISTS DUE TO THE AMOUNT OF CATCH UP WORKPROVIDED BUT WE AIM TO MAKE CONTACT WITH YOU AS SOON AS POSSIBLE</a:t>
            </a:r>
          </a:p>
        </p:txBody>
      </p:sp>
    </p:spTree>
    <p:extLst>
      <p:ext uri="{BB962C8B-B14F-4D97-AF65-F5344CB8AC3E}">
        <p14:creationId xmlns:p14="http://schemas.microsoft.com/office/powerpoint/2010/main" val="19321980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ACCESSING OUR SERVICE</a:t>
            </a:r>
          </a:p>
        </p:txBody>
      </p:sp>
      <p:sp>
        <p:nvSpPr>
          <p:cNvPr id="3" name="Rectangle 2"/>
          <p:cNvSpPr/>
          <p:nvPr/>
        </p:nvSpPr>
        <p:spPr>
          <a:xfrm>
            <a:off x="3378200" y="798730"/>
            <a:ext cx="4737100" cy="7078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School Nursing staff work with all school age children</a:t>
            </a:r>
            <a:endParaRPr lang="en-GB" strike="sngStrik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virtual clinics for children, from the age of 7, experiencing problems with Enuresis (night time wetting).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 are able to refer and signpost to other relevant services and Professionals.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 use our Request for Support form to accept referrals for children and young people from other services, schools or parents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 now have a texting service for parents/carers of school age children for advice and support –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ParentLine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GB" sz="2400" b="1" dirty="0"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07312263131</a:t>
            </a:r>
            <a:endParaRPr lang="en-GB" sz="2400" b="1" dirty="0"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2050" name="Picture 2" descr="school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46" y="1944688"/>
            <a:ext cx="3060154" cy="290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6770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411162"/>
          </a:xfrm>
        </p:spPr>
        <p:txBody>
          <a:bodyPr/>
          <a:lstStyle/>
          <a:p>
            <a:r>
              <a:rPr lang="en-GB" dirty="0"/>
              <a:t>SCHOOL NURSING </a:t>
            </a:r>
            <a:r>
              <a:rPr lang="en-GB" dirty="0">
                <a:solidFill>
                  <a:srgbClr val="0079C2"/>
                </a:solidFill>
              </a:rPr>
              <a:t>WEBPAGE</a:t>
            </a:r>
            <a:endParaRPr lang="en-GB" strike="sngStrike" dirty="0">
              <a:solidFill>
                <a:srgbClr val="0079C2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01700" y="1206500"/>
            <a:ext cx="749935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</a:rPr>
              <a:t>GOOGLE - SCHOOL NURSING DORSET FOR ALL THE CONTACT DETAILS AND RESOURCES YOU NEED or follow the below link</a:t>
            </a:r>
          </a:p>
          <a:p>
            <a:pPr algn="ctr"/>
            <a:endParaRPr lang="en-GB" sz="2800" b="1" dirty="0">
              <a:solidFill>
                <a:srgbClr val="FF0000"/>
              </a:solidFill>
            </a:endParaRPr>
          </a:p>
          <a:p>
            <a:pPr algn="ctr"/>
            <a:endParaRPr lang="en-GB" sz="2800" b="1" dirty="0">
              <a:solidFill>
                <a:srgbClr val="FF0000"/>
              </a:solidFill>
            </a:endParaRPr>
          </a:p>
          <a:p>
            <a:pPr algn="ctr"/>
            <a:r>
              <a:rPr lang="en-GB" sz="2800" b="1" dirty="0">
                <a:solidFill>
                  <a:srgbClr val="5891EE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www.dorsethealthcare.nhs.uk/school-nursing</a:t>
            </a:r>
            <a:r>
              <a:rPr lang="en-GB" sz="2800" b="1" dirty="0">
                <a:solidFill>
                  <a:srgbClr val="5891E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653077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+mn-lt"/>
              </a:rPr>
              <a:t>School Health Nursery Nurses</a:t>
            </a:r>
          </a:p>
        </p:txBody>
      </p:sp>
      <p:sp>
        <p:nvSpPr>
          <p:cNvPr id="4" name="Rectangle 3"/>
          <p:cNvSpPr/>
          <p:nvPr/>
        </p:nvSpPr>
        <p:spPr>
          <a:xfrm>
            <a:off x="4162425" y="1097845"/>
            <a:ext cx="43053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School Health Nursery Nurses contact schools during the Autumn term to introduce themselves and talk about the upcoming years screening checks their Reception children will be offered –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Hearing checks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National Child Measurement Programme (NCMP)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video explaining the NCMP process can be viewed by parents/carers and children, the link below will also be sent in the NCMP notification letter sent to all parents/carers -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2"/>
              </a:rPr>
              <a:t>https://vimeo.com/756835583/c959086cdb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6" name="Picture 7" descr="C:\Users\cheryl.wellington\AppData\Local\Microsoft\Windows\INetCache\IE\T5GT4WKX\group-of-young-students-in-classroom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1" y="1762125"/>
            <a:ext cx="3437016" cy="295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38522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NATIONAL CHILD MEASUREMENT PROGRAMME</a:t>
            </a:r>
          </a:p>
        </p:txBody>
      </p:sp>
      <p:pic>
        <p:nvPicPr>
          <p:cNvPr id="3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58" y="902837"/>
            <a:ext cx="4002768" cy="370726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162426" y="1100074"/>
            <a:ext cx="498157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Public Health England (now known as OHID) needs to have a good understanding of how healthy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children are, so that the best possible health services and advice can be provided for the children, their families and school communities, where needed.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As a result, a National Child Measurement Programme (NCMP)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has been set up, to weigh and measure children, in England, in Reception and Year 6.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Along with OHID the School Health Nursery Nurses will give feedback on how your child is developing and advice/support on changes you can make to keep them  healthy.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10175496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E63CA4-078E-3459-C13D-E4D47E493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0722" y="329184"/>
            <a:ext cx="5170932" cy="139712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kumimoji="0" lang="en-US" sz="28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</a:rPr>
              <a:t>SCHOOL ENTRY HEALTH REVIEW &amp; HEARING CHECK</a:t>
            </a:r>
            <a:endParaRPr lang="en-US" sz="3200" dirty="0">
              <a:latin typeface="+mn-lt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AE29C24-2FD5-9FCF-FE3F-C172E6423D5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l="19675" r="18984"/>
          <a:stretch/>
        </p:blipFill>
        <p:spPr>
          <a:xfrm>
            <a:off x="20" y="18289"/>
            <a:ext cx="3039386" cy="6858000"/>
          </a:xfrm>
          <a:custGeom>
            <a:avLst/>
            <a:gdLst/>
            <a:ahLst/>
            <a:cxnLst/>
            <a:rect l="l" t="t" r="r" b="b"/>
            <a:pathLst>
              <a:path w="4052542" h="6858000">
                <a:moveTo>
                  <a:pt x="0" y="0"/>
                </a:moveTo>
                <a:lnTo>
                  <a:pt x="4020923" y="0"/>
                </a:lnTo>
                <a:lnTo>
                  <a:pt x="4022656" y="14697"/>
                </a:lnTo>
                <a:cubicBezTo>
                  <a:pt x="4037606" y="98462"/>
                  <a:pt x="4035072" y="183369"/>
                  <a:pt x="4039126" y="267642"/>
                </a:cubicBezTo>
                <a:cubicBezTo>
                  <a:pt x="4043941" y="370699"/>
                  <a:pt x="4037860" y="474136"/>
                  <a:pt x="4035579" y="577446"/>
                </a:cubicBezTo>
                <a:cubicBezTo>
                  <a:pt x="4033805" y="665399"/>
                  <a:pt x="4025063" y="753226"/>
                  <a:pt x="4027724" y="841306"/>
                </a:cubicBezTo>
                <a:cubicBezTo>
                  <a:pt x="4027914" y="844352"/>
                  <a:pt x="4027914" y="847398"/>
                  <a:pt x="4027724" y="850444"/>
                </a:cubicBezTo>
                <a:cubicBezTo>
                  <a:pt x="4019615" y="947281"/>
                  <a:pt x="4019615" y="1044626"/>
                  <a:pt x="4027724" y="1141464"/>
                </a:cubicBezTo>
                <a:cubicBezTo>
                  <a:pt x="4030296" y="1181772"/>
                  <a:pt x="4029574" y="1222221"/>
                  <a:pt x="4025570" y="1262415"/>
                </a:cubicBezTo>
                <a:cubicBezTo>
                  <a:pt x="4021769" y="1313563"/>
                  <a:pt x="4009606" y="1365472"/>
                  <a:pt x="4018348" y="1416238"/>
                </a:cubicBezTo>
                <a:cubicBezTo>
                  <a:pt x="4024037" y="1458058"/>
                  <a:pt x="4027166" y="1500194"/>
                  <a:pt x="4027724" y="1542394"/>
                </a:cubicBezTo>
                <a:cubicBezTo>
                  <a:pt x="4032158" y="1636820"/>
                  <a:pt x="4027977" y="1731753"/>
                  <a:pt x="4026330" y="1826433"/>
                </a:cubicBezTo>
                <a:cubicBezTo>
                  <a:pt x="4024556" y="1936724"/>
                  <a:pt x="4027344" y="2047015"/>
                  <a:pt x="4018475" y="2157432"/>
                </a:cubicBezTo>
                <a:cubicBezTo>
                  <a:pt x="4013597" y="2246629"/>
                  <a:pt x="4013597" y="2336029"/>
                  <a:pt x="4018475" y="2425226"/>
                </a:cubicBezTo>
                <a:cubicBezTo>
                  <a:pt x="4020882" y="2506961"/>
                  <a:pt x="4033172" y="2587934"/>
                  <a:pt x="4031145" y="2670557"/>
                </a:cubicBezTo>
                <a:cubicBezTo>
                  <a:pt x="4028737" y="2766886"/>
                  <a:pt x="4017335" y="2862962"/>
                  <a:pt x="4020882" y="2959546"/>
                </a:cubicBezTo>
                <a:cubicBezTo>
                  <a:pt x="4022529" y="3005617"/>
                  <a:pt x="4022656" y="3051688"/>
                  <a:pt x="4023543" y="3097758"/>
                </a:cubicBezTo>
                <a:cubicBezTo>
                  <a:pt x="4024683" y="3153221"/>
                  <a:pt x="4034692" y="3208556"/>
                  <a:pt x="4029117" y="3263892"/>
                </a:cubicBezTo>
                <a:cubicBezTo>
                  <a:pt x="4019869" y="3356161"/>
                  <a:pt x="3995923" y="3446906"/>
                  <a:pt x="4010873" y="3541459"/>
                </a:cubicBezTo>
                <a:cubicBezTo>
                  <a:pt x="4019108" y="3593495"/>
                  <a:pt x="4028357" y="3645658"/>
                  <a:pt x="4033172" y="3698201"/>
                </a:cubicBezTo>
                <a:cubicBezTo>
                  <a:pt x="4037353" y="3745160"/>
                  <a:pt x="4047868" y="3792881"/>
                  <a:pt x="4039886" y="3839586"/>
                </a:cubicBezTo>
                <a:cubicBezTo>
                  <a:pt x="4033045" y="3879565"/>
                  <a:pt x="4036592" y="3919544"/>
                  <a:pt x="4031271" y="3959523"/>
                </a:cubicBezTo>
                <a:cubicBezTo>
                  <a:pt x="4024303" y="4011939"/>
                  <a:pt x="4020629" y="4065244"/>
                  <a:pt x="4015308" y="4118042"/>
                </a:cubicBezTo>
                <a:cubicBezTo>
                  <a:pt x="4010620" y="4165889"/>
                  <a:pt x="4006946" y="4213610"/>
                  <a:pt x="4019615" y="4258539"/>
                </a:cubicBezTo>
                <a:cubicBezTo>
                  <a:pt x="4050656" y="4371622"/>
                  <a:pt x="4033679" y="4484070"/>
                  <a:pt x="4022023" y="4596391"/>
                </a:cubicBezTo>
                <a:cubicBezTo>
                  <a:pt x="4016321" y="4650965"/>
                  <a:pt x="4007959" y="4708712"/>
                  <a:pt x="4020629" y="4758718"/>
                </a:cubicBezTo>
                <a:cubicBezTo>
                  <a:pt x="4043941" y="4847432"/>
                  <a:pt x="4025697" y="4931705"/>
                  <a:pt x="4015561" y="5016866"/>
                </a:cubicBezTo>
                <a:cubicBezTo>
                  <a:pt x="4003335" y="5100174"/>
                  <a:pt x="4005096" y="5184929"/>
                  <a:pt x="4020756" y="5267654"/>
                </a:cubicBezTo>
                <a:cubicBezTo>
                  <a:pt x="4033172" y="5326035"/>
                  <a:pt x="4033172" y="5385432"/>
                  <a:pt x="4034692" y="5444194"/>
                </a:cubicBezTo>
                <a:cubicBezTo>
                  <a:pt x="4035579" y="5481001"/>
                  <a:pt x="4022023" y="5518441"/>
                  <a:pt x="4013027" y="5555120"/>
                </a:cubicBezTo>
                <a:cubicBezTo>
                  <a:pt x="3996937" y="5621371"/>
                  <a:pt x="3991109" y="5688636"/>
                  <a:pt x="4013027" y="5753237"/>
                </a:cubicBezTo>
                <a:cubicBezTo>
                  <a:pt x="4043561" y="5842713"/>
                  <a:pt x="4061045" y="5932189"/>
                  <a:pt x="4048375" y="6026870"/>
                </a:cubicBezTo>
                <a:cubicBezTo>
                  <a:pt x="4041027" y="6085251"/>
                  <a:pt x="4039380" y="6144902"/>
                  <a:pt x="4028357" y="6202522"/>
                </a:cubicBezTo>
                <a:cubicBezTo>
                  <a:pt x="4010240" y="6298091"/>
                  <a:pt x="4016701" y="6393024"/>
                  <a:pt x="4031145" y="6487196"/>
                </a:cubicBezTo>
                <a:cubicBezTo>
                  <a:pt x="4041293" y="6565885"/>
                  <a:pt x="4042395" y="6645474"/>
                  <a:pt x="4034439" y="6724403"/>
                </a:cubicBezTo>
                <a:lnTo>
                  <a:pt x="402520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2" name="sketchy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90722" y="2395728"/>
            <a:ext cx="3182691" cy="18288"/>
          </a:xfrm>
          <a:custGeom>
            <a:avLst/>
            <a:gdLst>
              <a:gd name="connsiteX0" fmla="*/ 0 w 3182691"/>
              <a:gd name="connsiteY0" fmla="*/ 0 h 18288"/>
              <a:gd name="connsiteX1" fmla="*/ 636538 w 3182691"/>
              <a:gd name="connsiteY1" fmla="*/ 0 h 18288"/>
              <a:gd name="connsiteX2" fmla="*/ 1273076 w 3182691"/>
              <a:gd name="connsiteY2" fmla="*/ 0 h 18288"/>
              <a:gd name="connsiteX3" fmla="*/ 1909615 w 3182691"/>
              <a:gd name="connsiteY3" fmla="*/ 0 h 18288"/>
              <a:gd name="connsiteX4" fmla="*/ 2482499 w 3182691"/>
              <a:gd name="connsiteY4" fmla="*/ 0 h 18288"/>
              <a:gd name="connsiteX5" fmla="*/ 3182691 w 3182691"/>
              <a:gd name="connsiteY5" fmla="*/ 0 h 18288"/>
              <a:gd name="connsiteX6" fmla="*/ 3182691 w 3182691"/>
              <a:gd name="connsiteY6" fmla="*/ 18288 h 18288"/>
              <a:gd name="connsiteX7" fmla="*/ 2609807 w 3182691"/>
              <a:gd name="connsiteY7" fmla="*/ 18288 h 18288"/>
              <a:gd name="connsiteX8" fmla="*/ 2068749 w 3182691"/>
              <a:gd name="connsiteY8" fmla="*/ 18288 h 18288"/>
              <a:gd name="connsiteX9" fmla="*/ 1432211 w 3182691"/>
              <a:gd name="connsiteY9" fmla="*/ 18288 h 18288"/>
              <a:gd name="connsiteX10" fmla="*/ 859327 w 3182691"/>
              <a:gd name="connsiteY10" fmla="*/ 18288 h 18288"/>
              <a:gd name="connsiteX11" fmla="*/ 0 w 3182691"/>
              <a:gd name="connsiteY11" fmla="*/ 18288 h 18288"/>
              <a:gd name="connsiteX12" fmla="*/ 0 w 3182691"/>
              <a:gd name="connsiteY12" fmla="*/ 0 h 18288"/>
              <a:gd name="connsiteX0" fmla="*/ 0 w 3182691"/>
              <a:gd name="connsiteY0" fmla="*/ 0 h 18288"/>
              <a:gd name="connsiteX1" fmla="*/ 572884 w 3182691"/>
              <a:gd name="connsiteY1" fmla="*/ 0 h 18288"/>
              <a:gd name="connsiteX2" fmla="*/ 1113942 w 3182691"/>
              <a:gd name="connsiteY2" fmla="*/ 0 h 18288"/>
              <a:gd name="connsiteX3" fmla="*/ 1686826 w 3182691"/>
              <a:gd name="connsiteY3" fmla="*/ 0 h 18288"/>
              <a:gd name="connsiteX4" fmla="*/ 2323364 w 3182691"/>
              <a:gd name="connsiteY4" fmla="*/ 0 h 18288"/>
              <a:gd name="connsiteX5" fmla="*/ 3182691 w 3182691"/>
              <a:gd name="connsiteY5" fmla="*/ 0 h 18288"/>
              <a:gd name="connsiteX6" fmla="*/ 3182691 w 3182691"/>
              <a:gd name="connsiteY6" fmla="*/ 18288 h 18288"/>
              <a:gd name="connsiteX7" fmla="*/ 2546153 w 3182691"/>
              <a:gd name="connsiteY7" fmla="*/ 18288 h 18288"/>
              <a:gd name="connsiteX8" fmla="*/ 1845961 w 3182691"/>
              <a:gd name="connsiteY8" fmla="*/ 18288 h 18288"/>
              <a:gd name="connsiteX9" fmla="*/ 1304903 w 3182691"/>
              <a:gd name="connsiteY9" fmla="*/ 18288 h 18288"/>
              <a:gd name="connsiteX10" fmla="*/ 604711 w 3182691"/>
              <a:gd name="connsiteY10" fmla="*/ 18288 h 18288"/>
              <a:gd name="connsiteX11" fmla="*/ 0 w 3182691"/>
              <a:gd name="connsiteY11" fmla="*/ 18288 h 18288"/>
              <a:gd name="connsiteX12" fmla="*/ 0 w 3182691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82691" h="18288" fill="none" extrusionOk="0">
                <a:moveTo>
                  <a:pt x="0" y="0"/>
                </a:moveTo>
                <a:cubicBezTo>
                  <a:pt x="225870" y="33585"/>
                  <a:pt x="418138" y="17639"/>
                  <a:pt x="636538" y="0"/>
                </a:cubicBezTo>
                <a:cubicBezTo>
                  <a:pt x="866402" y="-9774"/>
                  <a:pt x="1016900" y="-17532"/>
                  <a:pt x="1273076" y="0"/>
                </a:cubicBezTo>
                <a:cubicBezTo>
                  <a:pt x="1519343" y="-34410"/>
                  <a:pt x="1705438" y="-53754"/>
                  <a:pt x="1909615" y="0"/>
                </a:cubicBezTo>
                <a:cubicBezTo>
                  <a:pt x="2120433" y="2855"/>
                  <a:pt x="2209200" y="-17463"/>
                  <a:pt x="2482499" y="0"/>
                </a:cubicBezTo>
                <a:cubicBezTo>
                  <a:pt x="2733571" y="54170"/>
                  <a:pt x="2997997" y="-48885"/>
                  <a:pt x="3182691" y="0"/>
                </a:cubicBezTo>
                <a:cubicBezTo>
                  <a:pt x="3182657" y="4844"/>
                  <a:pt x="3182281" y="11009"/>
                  <a:pt x="3182691" y="18288"/>
                </a:cubicBezTo>
                <a:cubicBezTo>
                  <a:pt x="2941063" y="3169"/>
                  <a:pt x="2872422" y="16194"/>
                  <a:pt x="2609807" y="18288"/>
                </a:cubicBezTo>
                <a:cubicBezTo>
                  <a:pt x="2341801" y="10032"/>
                  <a:pt x="2328606" y="28832"/>
                  <a:pt x="2068749" y="18288"/>
                </a:cubicBezTo>
                <a:cubicBezTo>
                  <a:pt x="1813820" y="1121"/>
                  <a:pt x="1714804" y="37605"/>
                  <a:pt x="1432211" y="18288"/>
                </a:cubicBezTo>
                <a:cubicBezTo>
                  <a:pt x="1164810" y="-27006"/>
                  <a:pt x="993140" y="27575"/>
                  <a:pt x="859327" y="18288"/>
                </a:cubicBezTo>
                <a:cubicBezTo>
                  <a:pt x="750703" y="-24974"/>
                  <a:pt x="236193" y="38731"/>
                  <a:pt x="0" y="18288"/>
                </a:cubicBezTo>
                <a:cubicBezTo>
                  <a:pt x="-649" y="11698"/>
                  <a:pt x="663" y="5413"/>
                  <a:pt x="0" y="0"/>
                </a:cubicBezTo>
                <a:close/>
              </a:path>
              <a:path w="3182691" h="18288" stroke="0" extrusionOk="0">
                <a:moveTo>
                  <a:pt x="0" y="0"/>
                </a:moveTo>
                <a:cubicBezTo>
                  <a:pt x="243084" y="-23531"/>
                  <a:pt x="399010" y="-30989"/>
                  <a:pt x="572884" y="0"/>
                </a:cubicBezTo>
                <a:cubicBezTo>
                  <a:pt x="745196" y="46048"/>
                  <a:pt x="956262" y="22379"/>
                  <a:pt x="1113942" y="0"/>
                </a:cubicBezTo>
                <a:cubicBezTo>
                  <a:pt x="1345494" y="6575"/>
                  <a:pt x="1537971" y="57434"/>
                  <a:pt x="1686826" y="0"/>
                </a:cubicBezTo>
                <a:cubicBezTo>
                  <a:pt x="1847487" y="-5870"/>
                  <a:pt x="2194651" y="-1232"/>
                  <a:pt x="2323364" y="0"/>
                </a:cubicBezTo>
                <a:cubicBezTo>
                  <a:pt x="2488731" y="36406"/>
                  <a:pt x="2902092" y="-40336"/>
                  <a:pt x="3182691" y="0"/>
                </a:cubicBezTo>
                <a:cubicBezTo>
                  <a:pt x="3182166" y="5049"/>
                  <a:pt x="3182884" y="12044"/>
                  <a:pt x="3182691" y="18288"/>
                </a:cubicBezTo>
                <a:cubicBezTo>
                  <a:pt x="3012562" y="-37820"/>
                  <a:pt x="2765408" y="35618"/>
                  <a:pt x="2546153" y="18288"/>
                </a:cubicBezTo>
                <a:cubicBezTo>
                  <a:pt x="2331952" y="13878"/>
                  <a:pt x="2142129" y="19805"/>
                  <a:pt x="1845961" y="18288"/>
                </a:cubicBezTo>
                <a:cubicBezTo>
                  <a:pt x="1537526" y="31994"/>
                  <a:pt x="1468653" y="-6175"/>
                  <a:pt x="1304903" y="18288"/>
                </a:cubicBezTo>
                <a:cubicBezTo>
                  <a:pt x="1191987" y="26138"/>
                  <a:pt x="927061" y="14626"/>
                  <a:pt x="604711" y="18288"/>
                </a:cubicBezTo>
                <a:cubicBezTo>
                  <a:pt x="273947" y="45577"/>
                  <a:pt x="111622" y="-24554"/>
                  <a:pt x="0" y="18288"/>
                </a:cubicBezTo>
                <a:cubicBezTo>
                  <a:pt x="-39" y="12511"/>
                  <a:pt x="-381" y="8039"/>
                  <a:pt x="0" y="0"/>
                </a:cubicBezTo>
                <a:close/>
              </a:path>
              <a:path w="3182691" h="18288" fill="none" stroke="0" extrusionOk="0">
                <a:moveTo>
                  <a:pt x="0" y="0"/>
                </a:moveTo>
                <a:cubicBezTo>
                  <a:pt x="245832" y="29445"/>
                  <a:pt x="388924" y="-28919"/>
                  <a:pt x="636538" y="0"/>
                </a:cubicBezTo>
                <a:cubicBezTo>
                  <a:pt x="838014" y="3247"/>
                  <a:pt x="1005059" y="8075"/>
                  <a:pt x="1273076" y="0"/>
                </a:cubicBezTo>
                <a:cubicBezTo>
                  <a:pt x="1555121" y="-15110"/>
                  <a:pt x="1674116" y="-4878"/>
                  <a:pt x="1909615" y="0"/>
                </a:cubicBezTo>
                <a:cubicBezTo>
                  <a:pt x="2127874" y="21642"/>
                  <a:pt x="2229467" y="-10228"/>
                  <a:pt x="2482499" y="0"/>
                </a:cubicBezTo>
                <a:cubicBezTo>
                  <a:pt x="2772379" y="28915"/>
                  <a:pt x="3003217" y="-43687"/>
                  <a:pt x="3182691" y="0"/>
                </a:cubicBezTo>
                <a:cubicBezTo>
                  <a:pt x="3183005" y="4158"/>
                  <a:pt x="3181712" y="12539"/>
                  <a:pt x="3182691" y="18288"/>
                </a:cubicBezTo>
                <a:cubicBezTo>
                  <a:pt x="2948637" y="17089"/>
                  <a:pt x="2873728" y="22327"/>
                  <a:pt x="2609807" y="18288"/>
                </a:cubicBezTo>
                <a:cubicBezTo>
                  <a:pt x="2342839" y="11870"/>
                  <a:pt x="2331621" y="30535"/>
                  <a:pt x="2068749" y="18288"/>
                </a:cubicBezTo>
                <a:cubicBezTo>
                  <a:pt x="1813814" y="-7352"/>
                  <a:pt x="1700576" y="36739"/>
                  <a:pt x="1432211" y="18288"/>
                </a:cubicBezTo>
                <a:cubicBezTo>
                  <a:pt x="1148444" y="-27053"/>
                  <a:pt x="987622" y="2403"/>
                  <a:pt x="859327" y="18288"/>
                </a:cubicBezTo>
                <a:cubicBezTo>
                  <a:pt x="743387" y="37422"/>
                  <a:pt x="194182" y="18789"/>
                  <a:pt x="0" y="18288"/>
                </a:cubicBezTo>
                <a:cubicBezTo>
                  <a:pt x="20" y="11469"/>
                  <a:pt x="-29" y="515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custGeom>
                    <a:avLst/>
                    <a:gdLst>
                      <a:gd name="connsiteX0" fmla="*/ 0 w 3182691"/>
                      <a:gd name="connsiteY0" fmla="*/ 0 h 18288"/>
                      <a:gd name="connsiteX1" fmla="*/ 636538 w 3182691"/>
                      <a:gd name="connsiteY1" fmla="*/ 0 h 18288"/>
                      <a:gd name="connsiteX2" fmla="*/ 1273076 w 3182691"/>
                      <a:gd name="connsiteY2" fmla="*/ 0 h 18288"/>
                      <a:gd name="connsiteX3" fmla="*/ 1909615 w 3182691"/>
                      <a:gd name="connsiteY3" fmla="*/ 0 h 18288"/>
                      <a:gd name="connsiteX4" fmla="*/ 2482499 w 3182691"/>
                      <a:gd name="connsiteY4" fmla="*/ 0 h 18288"/>
                      <a:gd name="connsiteX5" fmla="*/ 3182691 w 3182691"/>
                      <a:gd name="connsiteY5" fmla="*/ 0 h 18288"/>
                      <a:gd name="connsiteX6" fmla="*/ 3182691 w 3182691"/>
                      <a:gd name="connsiteY6" fmla="*/ 18288 h 18288"/>
                      <a:gd name="connsiteX7" fmla="*/ 2609807 w 3182691"/>
                      <a:gd name="connsiteY7" fmla="*/ 18288 h 18288"/>
                      <a:gd name="connsiteX8" fmla="*/ 2068749 w 3182691"/>
                      <a:gd name="connsiteY8" fmla="*/ 18288 h 18288"/>
                      <a:gd name="connsiteX9" fmla="*/ 1432211 w 3182691"/>
                      <a:gd name="connsiteY9" fmla="*/ 18288 h 18288"/>
                      <a:gd name="connsiteX10" fmla="*/ 859327 w 3182691"/>
                      <a:gd name="connsiteY10" fmla="*/ 18288 h 18288"/>
                      <a:gd name="connsiteX11" fmla="*/ 0 w 3182691"/>
                      <a:gd name="connsiteY11" fmla="*/ 18288 h 18288"/>
                      <a:gd name="connsiteX12" fmla="*/ 0 w 3182691"/>
                      <a:gd name="connsiteY12" fmla="*/ 0 h 18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3182691" h="18288" fill="none" extrusionOk="0">
                        <a:moveTo>
                          <a:pt x="0" y="0"/>
                        </a:moveTo>
                        <a:cubicBezTo>
                          <a:pt x="253588" y="25878"/>
                          <a:pt x="409323" y="-5359"/>
                          <a:pt x="636538" y="0"/>
                        </a:cubicBezTo>
                        <a:cubicBezTo>
                          <a:pt x="863753" y="5359"/>
                          <a:pt x="1013406" y="3458"/>
                          <a:pt x="1273076" y="0"/>
                        </a:cubicBezTo>
                        <a:cubicBezTo>
                          <a:pt x="1532746" y="-3458"/>
                          <a:pt x="1697408" y="-16840"/>
                          <a:pt x="1909615" y="0"/>
                        </a:cubicBezTo>
                        <a:cubicBezTo>
                          <a:pt x="2121822" y="16840"/>
                          <a:pt x="2213494" y="-18555"/>
                          <a:pt x="2482499" y="0"/>
                        </a:cubicBezTo>
                        <a:cubicBezTo>
                          <a:pt x="2751504" y="18555"/>
                          <a:pt x="3004132" y="-28750"/>
                          <a:pt x="3182691" y="0"/>
                        </a:cubicBezTo>
                        <a:cubicBezTo>
                          <a:pt x="3183133" y="4516"/>
                          <a:pt x="3181864" y="12266"/>
                          <a:pt x="3182691" y="18288"/>
                        </a:cubicBezTo>
                        <a:cubicBezTo>
                          <a:pt x="2947041" y="16687"/>
                          <a:pt x="2875741" y="22937"/>
                          <a:pt x="2609807" y="18288"/>
                        </a:cubicBezTo>
                        <a:cubicBezTo>
                          <a:pt x="2343873" y="13639"/>
                          <a:pt x="2331203" y="31729"/>
                          <a:pt x="2068749" y="18288"/>
                        </a:cubicBezTo>
                        <a:cubicBezTo>
                          <a:pt x="1806295" y="4847"/>
                          <a:pt x="1713773" y="47088"/>
                          <a:pt x="1432211" y="18288"/>
                        </a:cubicBezTo>
                        <a:cubicBezTo>
                          <a:pt x="1150649" y="-10512"/>
                          <a:pt x="982765" y="3747"/>
                          <a:pt x="859327" y="18288"/>
                        </a:cubicBezTo>
                        <a:cubicBezTo>
                          <a:pt x="735889" y="32829"/>
                          <a:pt x="254183" y="35231"/>
                          <a:pt x="0" y="18288"/>
                        </a:cubicBezTo>
                        <a:cubicBezTo>
                          <a:pt x="-306" y="11477"/>
                          <a:pt x="485" y="4355"/>
                          <a:pt x="0" y="0"/>
                        </a:cubicBezTo>
                        <a:close/>
                      </a:path>
                      <a:path w="3182691" h="18288" stroke="0" extrusionOk="0">
                        <a:moveTo>
                          <a:pt x="0" y="0"/>
                        </a:moveTo>
                        <a:cubicBezTo>
                          <a:pt x="247695" y="-19360"/>
                          <a:pt x="392581" y="-28596"/>
                          <a:pt x="572884" y="0"/>
                        </a:cubicBezTo>
                        <a:cubicBezTo>
                          <a:pt x="753187" y="28596"/>
                          <a:pt x="922042" y="4121"/>
                          <a:pt x="1113942" y="0"/>
                        </a:cubicBezTo>
                        <a:cubicBezTo>
                          <a:pt x="1305842" y="-4121"/>
                          <a:pt x="1501806" y="28092"/>
                          <a:pt x="1686826" y="0"/>
                        </a:cubicBezTo>
                        <a:cubicBezTo>
                          <a:pt x="1871846" y="-28092"/>
                          <a:pt x="2170181" y="-20672"/>
                          <a:pt x="2323364" y="0"/>
                        </a:cubicBezTo>
                        <a:cubicBezTo>
                          <a:pt x="2476547" y="20672"/>
                          <a:pt x="2919163" y="6097"/>
                          <a:pt x="3182691" y="0"/>
                        </a:cubicBezTo>
                        <a:cubicBezTo>
                          <a:pt x="3183268" y="4624"/>
                          <a:pt x="3183510" y="11191"/>
                          <a:pt x="3182691" y="18288"/>
                        </a:cubicBezTo>
                        <a:cubicBezTo>
                          <a:pt x="3026064" y="-10849"/>
                          <a:pt x="2775005" y="23067"/>
                          <a:pt x="2546153" y="18288"/>
                        </a:cubicBezTo>
                        <a:cubicBezTo>
                          <a:pt x="2317301" y="13509"/>
                          <a:pt x="2164351" y="-9884"/>
                          <a:pt x="1845961" y="18288"/>
                        </a:cubicBezTo>
                        <a:cubicBezTo>
                          <a:pt x="1527571" y="46460"/>
                          <a:pt x="1455006" y="5824"/>
                          <a:pt x="1304903" y="18288"/>
                        </a:cubicBezTo>
                        <a:cubicBezTo>
                          <a:pt x="1154800" y="30752"/>
                          <a:pt x="942107" y="-12056"/>
                          <a:pt x="604711" y="18288"/>
                        </a:cubicBezTo>
                        <a:cubicBezTo>
                          <a:pt x="267315" y="48632"/>
                          <a:pt x="141927" y="-8395"/>
                          <a:pt x="0" y="18288"/>
                        </a:cubicBezTo>
                        <a:cubicBezTo>
                          <a:pt x="-171" y="12755"/>
                          <a:pt x="-690" y="7930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D0BD19-B881-ACAC-C90B-A077E8C880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90722" y="2496312"/>
            <a:ext cx="5170932" cy="4086224"/>
          </a:xfr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As part of the Healthy Child Programme, all children will have a hearing check during their first year in school. A letter will be sent out by e-mail from schools, giving parents the opportunity to opt out, if they do not want or need a hearing test completed for their child.</a:t>
            </a:r>
          </a:p>
          <a:p>
            <a:pPr marL="114300" indent="0" defTabSz="914400">
              <a:lnSpc>
                <a:spcPct val="90000"/>
              </a:lnSpc>
              <a:buNone/>
            </a:pPr>
            <a:endParaRPr lang="en-US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This is to ensure that any hearing problems do not impact on your child’s learning and development. 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If a problem is identified, the hearing results will be shared with Parents/Carers, and with the child’s teacher. 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A referral to the Audiology Service may be needed, once consent has been given by the parent/</a:t>
            </a:r>
            <a:r>
              <a:rPr lang="en-US" sz="1900" dirty="0" err="1">
                <a:latin typeface="Arial" panose="020B0604020202020204" pitchFamily="34" charset="0"/>
                <a:cs typeface="Arial" panose="020B0604020202020204" pitchFamily="34" charset="0"/>
              </a:rPr>
              <a:t>carer</a:t>
            </a: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175750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AA3CCC-84A8-3EAD-8DE1-ED7F9781A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5341" y="365125"/>
            <a:ext cx="3896710" cy="180730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2800" b="1" dirty="0"/>
              <a:t>SCHOOL ENTRY HEALTH REVIEW &amp; HEARING CHECK continued</a:t>
            </a:r>
          </a:p>
        </p:txBody>
      </p:sp>
      <p:pic>
        <p:nvPicPr>
          <p:cNvPr id="2050" name="Picture 2" descr="Image result for Children's Health">
            <a:extLst>
              <a:ext uri="{FF2B5EF4-FFF2-40B4-BE49-F238E27FC236}">
                <a16:creationId xmlns:a16="http://schemas.microsoft.com/office/drawing/2014/main" id="{2B6A53F6-0C6A-90B9-42D8-A58A7AFC23BC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44" r="25307"/>
          <a:stretch/>
        </p:blipFill>
        <p:spPr bwMode="auto">
          <a:xfrm>
            <a:off x="20" y="10"/>
            <a:ext cx="4587406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8110AA-1568-2222-25AC-B387897A34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67251" y="2009775"/>
            <a:ext cx="4114800" cy="44831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If a parent/carer has any concerns about their child’s hearing at any time during their school years, they can request a check, via the hearing test consent form that they can access from their school office.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You will be sent a Health Questionnaire whilst your child is in reception, please complete and return as advised. 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If you identify any areas of concern the School Nursing Team will be in touch about support or referrals that may be required.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27363738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>
                <a:latin typeface="+mn-lt"/>
              </a:rPr>
              <a:t>ADVICE AND SUPPORT VIA Request for Support</a:t>
            </a:r>
          </a:p>
        </p:txBody>
      </p:sp>
      <p:sp>
        <p:nvSpPr>
          <p:cNvPr id="3" name="Rectangle 2"/>
          <p:cNvSpPr/>
          <p:nvPr/>
        </p:nvSpPr>
        <p:spPr>
          <a:xfrm>
            <a:off x="3236686" y="1100074"/>
            <a:ext cx="5749471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Our Request for Support Form aims to provide every parent/carer, school staff, GP or other services (with parental consent), the opportunity to discuss any aspect of a child’s health or well being with a member of the School Nursing Team, either via a virtual appointment, face to face or via telephone, where appropriate.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School Nursing can support you with advice on the following;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Bed Wetting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Nutritional Advice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Sleep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Toileting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Emotional Wellbeing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General Health and wellbeing advice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32" y="4025900"/>
            <a:ext cx="2750386" cy="20580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8537"/>
            <a:ext cx="3236686" cy="2847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0802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CONTACT NUMBER FOR THE SERVICE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550" y="4109418"/>
            <a:ext cx="4245300" cy="207548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78756" y="1277874"/>
            <a:ext cx="7971844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Bournemouth, Christchurch, Poole and Dorset – 01929 557558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94989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33006F"/>
      </a:dk2>
      <a:lt2>
        <a:srgbClr val="FFFFFF"/>
      </a:lt2>
      <a:accent1>
        <a:srgbClr val="E28C05"/>
      </a:accent1>
      <a:accent2>
        <a:srgbClr val="5BBF21"/>
      </a:accent2>
      <a:accent3>
        <a:srgbClr val="0079C2"/>
      </a:accent3>
      <a:accent4>
        <a:srgbClr val="56008C"/>
      </a:accent4>
      <a:accent5>
        <a:srgbClr val="F7E214"/>
      </a:accent5>
      <a:accent6>
        <a:srgbClr val="D81E05"/>
      </a:accent6>
      <a:hlink>
        <a:srgbClr val="A00054"/>
      </a:hlink>
      <a:folHlink>
        <a:srgbClr val="93163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11287</TotalTime>
  <Words>784</Words>
  <Application>Microsoft Office PowerPoint</Application>
  <PresentationFormat>On-screen Show (4:3)</PresentationFormat>
  <Paragraphs>81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Arial Black</vt:lpstr>
      <vt:lpstr>Calibri</vt:lpstr>
      <vt:lpstr>Office Theme</vt:lpstr>
      <vt:lpstr>CYP PUBLIC HEALTH SERVICE – SCHOOL NURSING</vt:lpstr>
      <vt:lpstr>OUR ROLE</vt:lpstr>
      <vt:lpstr>ACCESSING OUR SERVICE</vt:lpstr>
      <vt:lpstr>SCHOOL NURSING WEBPAGE</vt:lpstr>
      <vt:lpstr>School Health Nursery Nurses</vt:lpstr>
      <vt:lpstr>NATIONAL CHILD MEASUREMENT PROGRAMME</vt:lpstr>
      <vt:lpstr>SCHOOL ENTRY HEALTH REVIEW &amp; HEARING CHECK</vt:lpstr>
      <vt:lpstr>SCHOOL ENTRY HEALTH REVIEW &amp; HEARING CHECK continued</vt:lpstr>
      <vt:lpstr>ADVICE AND SUPPORT VIA Request for Support</vt:lpstr>
      <vt:lpstr>CONTACT NUMBER FOR THE SERVICE</vt:lpstr>
    </vt:vector>
  </TitlesOfParts>
  <Company>Smith &amp; Milton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Kevin O'Brien</dc:creator>
  <cp:lastModifiedBy>SHEPHERD, Shelley (DORSET HEALTHCARE UNIVERSITY NHS FOUNDATION TRUST)</cp:lastModifiedBy>
  <cp:revision>638</cp:revision>
  <cp:lastPrinted>2016-05-16T05:52:27Z</cp:lastPrinted>
  <dcterms:created xsi:type="dcterms:W3CDTF">2014-04-08T10:27:44Z</dcterms:created>
  <dcterms:modified xsi:type="dcterms:W3CDTF">2023-04-26T10:17:44Z</dcterms:modified>
</cp:coreProperties>
</file>